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9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2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CTOR (%)</c:v>
                </c:pt>
              </c:strCache>
            </c:strRef>
          </c:tx>
          <c:spPr>
            <a:solidFill>
              <a:srgbClr val="06B2F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E2A33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Update-Mail</c:v>
                </c:pt>
                <c:pt idx="1">
                  <c:v>HR-Dilemma</c:v>
                </c:pt>
                <c:pt idx="2">
                  <c:v>Themenmail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22.5</c:v>
                </c:pt>
                <c:pt idx="1">
                  <c:v>41.5</c:v>
                </c:pt>
                <c:pt idx="2">
                  <c:v>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43-4F47-9688-6A3DCDB51F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Klickrate (%)</c:v>
                </c:pt>
              </c:strCache>
            </c:strRef>
          </c:tx>
          <c:spPr>
            <a:solidFill>
              <a:srgbClr val="13508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E2A33"/>
                    </a:solidFill>
                    <a:latin typeface="Arial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Update-Mail</c:v>
                </c:pt>
                <c:pt idx="1">
                  <c:v>HR-Dilemma</c:v>
                </c:pt>
                <c:pt idx="2">
                  <c:v>Themenmail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4.5</c:v>
                </c:pt>
                <c:pt idx="1">
                  <c:v>11.5</c:v>
                </c:pt>
                <c:pt idx="2">
                  <c:v>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43-4F47-9688-6A3DCDB51F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77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770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Öffnungsrate (%)</c:v>
                </c:pt>
              </c:strCache>
            </c:strRef>
          </c:tx>
          <c:spPr>
            <a:ln w="38100" cap="flat">
              <a:solidFill>
                <a:srgbClr val="135083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135083"/>
              </a:solidFill>
              <a:ln w="9525" cap="flat">
                <a:solidFill>
                  <a:srgbClr val="135083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07.01</c:v>
                </c:pt>
                <c:pt idx="1">
                  <c:v>04.02</c:v>
                </c:pt>
                <c:pt idx="2">
                  <c:v>04.03</c:v>
                </c:pt>
                <c:pt idx="3">
                  <c:v>01.04</c:v>
                </c:pt>
                <c:pt idx="4">
                  <c:v>29.04</c:v>
                </c:pt>
                <c:pt idx="5">
                  <c:v>20.05</c:v>
                </c:pt>
                <c:pt idx="6">
                  <c:v>09.06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23.59</c:v>
                </c:pt>
                <c:pt idx="1">
                  <c:v>19.13</c:v>
                </c:pt>
                <c:pt idx="2">
                  <c:v>19.54</c:v>
                </c:pt>
                <c:pt idx="3">
                  <c:v>16.36</c:v>
                </c:pt>
                <c:pt idx="4">
                  <c:v>17.579999999999998</c:v>
                </c:pt>
                <c:pt idx="5">
                  <c:v>22.64</c:v>
                </c:pt>
                <c:pt idx="6">
                  <c:v>31.23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A9-4324-9D8D-DF1B9E0BFB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Klickrate (%)</c:v>
                </c:pt>
              </c:strCache>
            </c:strRef>
          </c:tx>
          <c:spPr>
            <a:ln w="38100" cap="flat">
              <a:solidFill>
                <a:srgbClr val="06B2FF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6B2FF"/>
              </a:solidFill>
              <a:ln w="9525" cap="flat">
                <a:solidFill>
                  <a:srgbClr val="06B2FF"/>
                </a:solidFill>
                <a:prstDash val="solid"/>
                <a:round/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07.01</c:v>
                </c:pt>
                <c:pt idx="1">
                  <c:v>04.02</c:v>
                </c:pt>
                <c:pt idx="2">
                  <c:v>04.03</c:v>
                </c:pt>
                <c:pt idx="3">
                  <c:v>01.04</c:v>
                </c:pt>
                <c:pt idx="4">
                  <c:v>29.04</c:v>
                </c:pt>
                <c:pt idx="5">
                  <c:v>20.05</c:v>
                </c:pt>
                <c:pt idx="6">
                  <c:v>09.06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3.62</c:v>
                </c:pt>
                <c:pt idx="1">
                  <c:v>2.91</c:v>
                </c:pt>
                <c:pt idx="2">
                  <c:v>6.01</c:v>
                </c:pt>
                <c:pt idx="3">
                  <c:v>3.53</c:v>
                </c:pt>
                <c:pt idx="4">
                  <c:v>3.91</c:v>
                </c:pt>
                <c:pt idx="5">
                  <c:v>4.08</c:v>
                </c:pt>
                <c:pt idx="6">
                  <c:v>16.170000000000002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0A9-4324-9D8D-DF1B9E0BF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7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5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7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770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559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s://service.vnrag.de/ov?mailing=6WVI4R9R-PHTUZT&amp;m2u=6WVI4R9S-6WVI4R9R-8Q1NJU&amp;opt_domain=service.vnrag.de&amp;banner=SAM_ABO_541746925839&amp;SCID=am1yQHZuci5kZQ%3D%3D&amp;utm_source=243949716435&amp;utm_medium=email&amp;utm_campaign=541746925839&amp;opt_mandator=243949716432&amp;bmMailId=6WVI4R9S-6WVI4R9R-8Q1NJ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service.vnrag.de/ov?mailing=6WVI4R9F-WY31502&amp;m2u=6WVI4R9H-6WVI4R9F-ZH11114&amp;opt_domain=service.vnrag.de&amp;banner=SAM_ABO_541746925827&amp;SCID=am1yQHZuci5kZQ%3D%3D&amp;utm_source=243949716435&amp;utm_medium=email&amp;utm_campaign=541746925827&amp;opt_mandator=243949716432&amp;bmMailId=6WVI4R9H-6WVI4R9F-ZH11114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service.vnrag.de/ov?mailing=6WVI4R9P-Z9V19N1&amp;m2u=6WVI4R9Q-6WVI4R9P-M01BLV&amp;opt_domain=service.vnrag.de&amp;banner=SAM_ABO_541746925837&amp;SCID=am1yQHZuci5kZQ%3D%3D&amp;utm_source=243949716435&amp;utm_medium=email&amp;utm_campaign=541746925837&amp;opt_mandator=243949716432&amp;bmMailId=6WVI4R9Q-6WVI4R9P-M01BL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50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6400800" cy="6400800"/>
          </a:xfrm>
          <a:prstGeom prst="ellipse">
            <a:avLst/>
          </a:prstGeom>
          <a:solidFill>
            <a:srgbClr val="06B2FF">
              <a:alpha val="12000"/>
            </a:srgbClr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" name="Shape 1"/>
          <p:cNvSpPr/>
          <p:nvPr/>
        </p:nvSpPr>
        <p:spPr>
          <a:xfrm>
            <a:off x="10241280" y="3931920"/>
            <a:ext cx="4023360" cy="4023360"/>
          </a:xfrm>
          <a:prstGeom prst="ellipse">
            <a:avLst/>
          </a:prstGeom>
          <a:solidFill>
            <a:srgbClr val="06B2FF">
              <a:alpha val="10000"/>
            </a:srgbClr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4" name="Image 0" descr="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02920"/>
            <a:ext cx="2194560" cy="59065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3317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Mailing-Performance 2026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40080" y="324612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Update-Mails, HR-Dilemmas &amp; Themenmails im Vergleich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658368" y="4069080"/>
            <a:ext cx="1463040" cy="0"/>
          </a:xfrm>
          <a:prstGeom prst="line">
            <a:avLst/>
          </a:prstGeom>
          <a:noFill/>
          <a:ln w="38100">
            <a:solidFill>
              <a:srgbClr val="06B2F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5"/>
          <p:cNvSpPr/>
          <p:nvPr/>
        </p:nvSpPr>
        <p:spPr>
          <a:xfrm>
            <a:off x="64008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FB4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Januar – Juni 2026  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wir getestet haben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8640" y="102412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Mail-Formate, nacheinander eingeführt, gleiche Empfängerbasis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828800"/>
            <a:ext cx="3246120" cy="2743200"/>
          </a:xfrm>
          <a:prstGeom prst="roundRect">
            <a:avLst>
              <a:gd name="adj" fmla="val 2667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Shape 3"/>
          <p:cNvSpPr/>
          <p:nvPr/>
        </p:nvSpPr>
        <p:spPr>
          <a:xfrm>
            <a:off x="822960" y="2103120"/>
            <a:ext cx="640080" cy="640080"/>
          </a:xfrm>
          <a:prstGeom prst="ellipse">
            <a:avLst/>
          </a:prstGeom>
          <a:solidFill>
            <a:srgbClr val="135083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Image 1" descr="assets/icon_envelo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2249424"/>
            <a:ext cx="347472" cy="3474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22960" y="2852928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Update-Mail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822960" y="320040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 – Juni 2026</a:t>
            </a:r>
            <a:endParaRPr lang="en-US" sz="1100" dirty="0"/>
          </a:p>
        </p:txBody>
      </p:sp>
      <p:sp>
        <p:nvSpPr>
          <p:cNvPr id="10" name="Text 6"/>
          <p:cNvSpPr/>
          <p:nvPr/>
        </p:nvSpPr>
        <p:spPr>
          <a:xfrm>
            <a:off x="822960" y="352044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Themen pro Mail (Overview) – seit 09.06. neues Design, </a:t>
            </a:r>
            <a:r>
              <a:rPr lang="en-US" sz="1200" dirty="0" err="1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unterteilt</a:t>
            </a:r>
            <a: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</a:t>
            </a:r>
            <a:b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Rubriken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4114800" y="1828800"/>
            <a:ext cx="3246120" cy="2743200"/>
          </a:xfrm>
          <a:prstGeom prst="roundRect">
            <a:avLst>
              <a:gd name="adj" fmla="val 2667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2" name="Shape 8"/>
          <p:cNvSpPr/>
          <p:nvPr/>
        </p:nvSpPr>
        <p:spPr>
          <a:xfrm>
            <a:off x="4389120" y="2103120"/>
            <a:ext cx="640080" cy="640080"/>
          </a:xfrm>
          <a:prstGeom prst="ellipse">
            <a:avLst/>
          </a:prstGeom>
          <a:solidFill>
            <a:srgbClr val="135083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3" name="Image 2" descr="assets/icon_balanc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4" y="2249424"/>
            <a:ext cx="347472" cy="34747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389120" y="2852928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HR-Dilemma-Mail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4389120" y="320040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23.03.2026</a:t>
            </a:r>
            <a:endParaRPr lang="en-US" sz="1100" dirty="0"/>
          </a:p>
        </p:txBody>
      </p:sp>
      <p:sp>
        <p:nvSpPr>
          <p:cNvPr id="16" name="Text 11"/>
          <p:cNvSpPr/>
          <p:nvPr/>
        </p:nvSpPr>
        <p:spPr>
          <a:xfrm>
            <a:off x="4389120" y="352044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konkreter Praxisfall aus dem HR-Alltag, comicartig illustriert, mit Auflösung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7680960" y="1828800"/>
            <a:ext cx="3246120" cy="2743200"/>
          </a:xfrm>
          <a:prstGeom prst="roundRect">
            <a:avLst>
              <a:gd name="adj" fmla="val 2667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8" name="Shape 13"/>
          <p:cNvSpPr/>
          <p:nvPr/>
        </p:nvSpPr>
        <p:spPr>
          <a:xfrm>
            <a:off x="7955280" y="2103120"/>
            <a:ext cx="640080" cy="640080"/>
          </a:xfrm>
          <a:prstGeom prst="ellipse">
            <a:avLst/>
          </a:prstGeom>
          <a:solidFill>
            <a:srgbClr val="135083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9" name="Image 3" descr="assets/icon_bullsey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1584" y="2249424"/>
            <a:ext cx="347472" cy="3474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955280" y="2852928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Themenmail</a:t>
            </a:r>
            <a:endParaRPr lang="en-US" sz="1700" dirty="0"/>
          </a:p>
        </p:txBody>
      </p:sp>
      <p:sp>
        <p:nvSpPr>
          <p:cNvPr id="21" name="Text 15"/>
          <p:cNvSpPr/>
          <p:nvPr/>
        </p:nvSpPr>
        <p:spPr>
          <a:xfrm>
            <a:off x="7955280" y="3200400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03.06.2026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7955280" y="3520440"/>
            <a:ext cx="2697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einzelnes Thema, aus mehreren Blickwinkeln vertieft behandelt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548640" y="48920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Datenbasis: </a:t>
            </a:r>
            <a:r>
              <a:rPr lang="en-US" sz="12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versendete Mailings · ca. 1.650–1.870 Netto-Empfänger pro Versand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sehen die Formate aus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8640" y="1024128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Update-Mail (neues Rubriken-Design) · HR-Dilemma · Themenmail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645920"/>
            <a:ext cx="3520440" cy="4187952"/>
          </a:xfrm>
          <a:prstGeom prst="roundRect">
            <a:avLst>
              <a:gd name="adj" fmla="val 1039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pic>
        <p:nvPicPr>
          <p:cNvPr id="6" name="Image 1" descr="assets/crop_update_n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93" y="1783080"/>
            <a:ext cx="3243533" cy="37947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8639" y="5948172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Update-Mail</a:t>
            </a:r>
            <a:endParaRPr lang="en-US" sz="1400" dirty="0"/>
          </a:p>
        </p:txBody>
      </p:sp>
      <p:sp>
        <p:nvSpPr>
          <p:cNvPr id="8" name="Shape 4"/>
          <p:cNvSpPr/>
          <p:nvPr/>
        </p:nvSpPr>
        <p:spPr>
          <a:xfrm>
            <a:off x="4343400" y="1645920"/>
            <a:ext cx="3520440" cy="4187952"/>
          </a:xfrm>
          <a:prstGeom prst="roundRect">
            <a:avLst>
              <a:gd name="adj" fmla="val 1039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pic>
        <p:nvPicPr>
          <p:cNvPr id="9" name="Image 2" descr="assets/crop_hrdilemm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560" y="1783080"/>
            <a:ext cx="3246120" cy="339028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335780" y="5948172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</a:t>
            </a:r>
            <a:endParaRPr lang="en-US" sz="1400" dirty="0"/>
          </a:p>
        </p:txBody>
      </p:sp>
      <p:sp>
        <p:nvSpPr>
          <p:cNvPr id="11" name="Shape 6"/>
          <p:cNvSpPr/>
          <p:nvPr/>
        </p:nvSpPr>
        <p:spPr>
          <a:xfrm>
            <a:off x="8138160" y="1645920"/>
            <a:ext cx="3520440" cy="4187952"/>
          </a:xfrm>
          <a:prstGeom prst="roundRect">
            <a:avLst>
              <a:gd name="adj" fmla="val 1039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pic>
        <p:nvPicPr>
          <p:cNvPr id="12" name="Image 3" descr="assets/crop_themenmai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9121" y="1840210"/>
            <a:ext cx="3007285" cy="379476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162544" y="5941294"/>
            <a:ext cx="3520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Themenmail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Format entscheidet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8640" y="1024128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Durchschnittliche Klickrate und CTOR je Mail-Format</a:t>
            </a:r>
            <a:endParaRPr lang="en-US" sz="14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600200"/>
          <a:ext cx="6949440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hape 2"/>
          <p:cNvSpPr/>
          <p:nvPr/>
        </p:nvSpPr>
        <p:spPr>
          <a:xfrm>
            <a:off x="548640" y="5440680"/>
            <a:ext cx="6949440" cy="713232"/>
          </a:xfrm>
          <a:prstGeom prst="roundRect">
            <a:avLst>
              <a:gd name="adj" fmla="val 7692"/>
            </a:avLst>
          </a:prstGeom>
          <a:solidFill>
            <a:srgbClr val="F4F8FB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3"/>
          <p:cNvSpPr/>
          <p:nvPr/>
        </p:nvSpPr>
        <p:spPr>
          <a:xfrm>
            <a:off x="777240" y="544068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CTOR (Click-to-Open-Rate): </a:t>
            </a:r>
            <a:r>
              <a:rPr lang="en-US" sz="11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 der Leser, die nach dem Öffnen auch geklickt haben. Zeigt, wie überzeugend der Inhalt für bereits interessierte Leser ist.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7772400" y="164592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2×</a:t>
            </a:r>
            <a:endParaRPr lang="en-US" sz="3000" dirty="0"/>
          </a:p>
        </p:txBody>
      </p:sp>
      <p:sp>
        <p:nvSpPr>
          <p:cNvPr id="9" name="Text 5"/>
          <p:cNvSpPr/>
          <p:nvPr/>
        </p:nvSpPr>
        <p:spPr>
          <a:xfrm>
            <a:off x="7772400" y="221284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 Klickrate: HR-Dilemma vs. Update-Mail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7772400" y="306324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49,5 %</a:t>
            </a:r>
            <a:endParaRPr lang="en-US" sz="3000" dirty="0"/>
          </a:p>
        </p:txBody>
      </p:sp>
      <p:sp>
        <p:nvSpPr>
          <p:cNvPr id="11" name="Text 7"/>
          <p:cNvSpPr/>
          <p:nvPr/>
        </p:nvSpPr>
        <p:spPr>
          <a:xfrm>
            <a:off x="7772400" y="363016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CTOR im Schnitt bei Themenmails – der Spitzenwert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7772400" y="448056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Thema</a:t>
            </a:r>
            <a:endParaRPr lang="en-US" sz="3000" dirty="0"/>
          </a:p>
        </p:txBody>
      </p:sp>
      <p:sp>
        <p:nvSpPr>
          <p:cNvPr id="13" name="Text 9"/>
          <p:cNvSpPr/>
          <p:nvPr/>
        </p:nvSpPr>
        <p:spPr>
          <a:xfrm>
            <a:off x="7772400" y="504748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fokussiert schlägt mehrere Themen in einer Mail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zieht – und was bindet?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8640" y="102412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Top-Öffnungsraten vs. Top-CTOR (echte Beschäftigung mit dem Inhalt)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212080" cy="4160520"/>
          </a:xfrm>
          <a:prstGeom prst="roundRect">
            <a:avLst>
              <a:gd name="adj" fmla="val 1319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Shape 3"/>
          <p:cNvSpPr/>
          <p:nvPr/>
        </p:nvSpPr>
        <p:spPr>
          <a:xfrm>
            <a:off x="822960" y="2057400"/>
            <a:ext cx="502920" cy="502920"/>
          </a:xfrm>
          <a:prstGeom prst="ellipse">
            <a:avLst/>
          </a:prstGeom>
          <a:solidFill>
            <a:srgbClr val="135083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Image 1" descr="assets/icon_envelo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" y="2167128"/>
            <a:ext cx="274320" cy="2743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63040" y="207568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Top-Öffnungsraten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868680" y="274320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09.06. (</a:t>
            </a:r>
            <a:r>
              <a:rPr lang="en-US" sz="1250" dirty="0" err="1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neues</a:t>
            </a: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Design)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4434840" y="274320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31,23 %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868680" y="3346704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HR-Dilemma: Kündigung Probezeit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434840" y="3346704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28,71 %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868680" y="395020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HR-Dilemma: Säumniszuschläge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434840" y="3950208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28,57 %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868680" y="455371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HR-Dilemma: Urlaub verfällt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4434840" y="4553712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28,14 %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868680" y="5157216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HR-Dilemma: Mehrfachbeschäftigung</a:t>
            </a:r>
            <a:endParaRPr lang="en-US" sz="1250" dirty="0"/>
          </a:p>
        </p:txBody>
      </p:sp>
      <p:sp>
        <p:nvSpPr>
          <p:cNvPr id="18" name="Text 14"/>
          <p:cNvSpPr/>
          <p:nvPr/>
        </p:nvSpPr>
        <p:spPr>
          <a:xfrm>
            <a:off x="4434840" y="5157216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27,43 %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6080760" y="1783080"/>
            <a:ext cx="5212080" cy="4160520"/>
          </a:xfrm>
          <a:prstGeom prst="roundRect">
            <a:avLst>
              <a:gd name="adj" fmla="val 1319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20" name="Shape 16"/>
          <p:cNvSpPr/>
          <p:nvPr/>
        </p:nvSpPr>
        <p:spPr>
          <a:xfrm>
            <a:off x="6355080" y="2057400"/>
            <a:ext cx="502920" cy="502920"/>
          </a:xfrm>
          <a:prstGeom prst="ellipse">
            <a:avLst/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1" name="Image 2" descr="assets/icon_clic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808" y="2167128"/>
            <a:ext cx="274320" cy="27432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995160" y="207568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Top-CTOR</a:t>
            </a:r>
            <a:endParaRPr lang="en-US" sz="1700" dirty="0"/>
          </a:p>
        </p:txBody>
      </p:sp>
      <p:sp>
        <p:nvSpPr>
          <p:cNvPr id="23" name="Text 18"/>
          <p:cNvSpPr/>
          <p:nvPr/>
        </p:nvSpPr>
        <p:spPr>
          <a:xfrm>
            <a:off x="6400800" y="274320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 09.06. (neues Design)</a:t>
            </a:r>
            <a:endParaRPr lang="en-US" sz="1250" dirty="0"/>
          </a:p>
        </p:txBody>
      </p:sp>
      <p:sp>
        <p:nvSpPr>
          <p:cNvPr id="24" name="Text 19"/>
          <p:cNvSpPr/>
          <p:nvPr/>
        </p:nvSpPr>
        <p:spPr>
          <a:xfrm>
            <a:off x="9966960" y="2743200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51,79 %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6400800" y="3346704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Themenmail: Entgelttransparenz</a:t>
            </a:r>
            <a:endParaRPr lang="en-US" sz="1250" dirty="0"/>
          </a:p>
        </p:txBody>
      </p:sp>
      <p:sp>
        <p:nvSpPr>
          <p:cNvPr id="26" name="Text 21"/>
          <p:cNvSpPr/>
          <p:nvPr/>
        </p:nvSpPr>
        <p:spPr>
          <a:xfrm>
            <a:off x="9966960" y="3346704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51,26 %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6400800" y="395020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Themenmail: AGG-Hopper</a:t>
            </a:r>
            <a:endParaRPr lang="en-US" sz="1250" dirty="0"/>
          </a:p>
        </p:txBody>
      </p:sp>
      <p:sp>
        <p:nvSpPr>
          <p:cNvPr id="28" name="Text 23"/>
          <p:cNvSpPr/>
          <p:nvPr/>
        </p:nvSpPr>
        <p:spPr>
          <a:xfrm>
            <a:off x="9966960" y="3950208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48,39 %</a:t>
            </a:r>
            <a:endParaRPr lang="en-US" sz="1400" dirty="0"/>
          </a:p>
        </p:txBody>
      </p:sp>
      <p:sp>
        <p:nvSpPr>
          <p:cNvPr id="29" name="Text 24"/>
          <p:cNvSpPr/>
          <p:nvPr/>
        </p:nvSpPr>
        <p:spPr>
          <a:xfrm>
            <a:off x="6400800" y="455371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HR-Dilemma: Urlaub verfällt</a:t>
            </a:r>
            <a:endParaRPr lang="en-US" sz="1250" dirty="0"/>
          </a:p>
        </p:txBody>
      </p:sp>
      <p:sp>
        <p:nvSpPr>
          <p:cNvPr id="30" name="Text 25"/>
          <p:cNvSpPr/>
          <p:nvPr/>
        </p:nvSpPr>
        <p:spPr>
          <a:xfrm>
            <a:off x="9966960" y="4553712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48,07 %</a:t>
            </a:r>
            <a:endParaRPr lang="en-US" sz="1400" dirty="0"/>
          </a:p>
        </p:txBody>
      </p:sp>
      <p:sp>
        <p:nvSpPr>
          <p:cNvPr id="31" name="Text 26"/>
          <p:cNvSpPr/>
          <p:nvPr/>
        </p:nvSpPr>
        <p:spPr>
          <a:xfrm>
            <a:off x="6400800" y="5157216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HR-Dilemma: Überstunden Minijob</a:t>
            </a:r>
            <a:endParaRPr lang="en-US" sz="1250" dirty="0"/>
          </a:p>
        </p:txBody>
      </p:sp>
      <p:sp>
        <p:nvSpPr>
          <p:cNvPr id="32" name="Text 27"/>
          <p:cNvSpPr/>
          <p:nvPr/>
        </p:nvSpPr>
        <p:spPr>
          <a:xfrm>
            <a:off x="9966960" y="5157216"/>
            <a:ext cx="1005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45,65 %</a:t>
            </a:r>
            <a:endParaRPr lang="en-US" sz="1400" dirty="0"/>
          </a:p>
        </p:txBody>
      </p:sp>
      <p:sp>
        <p:nvSpPr>
          <p:cNvPr id="33" name="Text 28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350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931920"/>
            <a:ext cx="5486400" cy="5486400"/>
          </a:xfrm>
          <a:prstGeom prst="ellipse">
            <a:avLst/>
          </a:prstGeom>
          <a:solidFill>
            <a:srgbClr val="06B2FF">
              <a:alpha val="10000"/>
            </a:srgbClr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3" name="Image 0" descr="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5486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Themenmails funktionieren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548640" y="11155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fokussiertes Thema schlägt mehrere unterschiedliche Themen in einer Mail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8640" y="1920240"/>
            <a:ext cx="429768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/>
          <p:nvPr/>
        </p:nvSpPr>
        <p:spPr>
          <a:xfrm>
            <a:off x="868680" y="219456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Entgelttransparenz-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richtlinie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8680" y="31546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Öffnungsrate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3154680" y="31546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22,52 %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68680" y="3813048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Klickrate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154680" y="3813048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11,54 %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68680" y="4471416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CTOR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154680" y="4471416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51,26 %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303520" y="1920240"/>
            <a:ext cx="429768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/>
          <p:nvPr/>
        </p:nvSpPr>
        <p:spPr>
          <a:xfrm>
            <a:off x="5623560" y="219456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AGG-Hopper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5623560" y="31546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Öffnungsrate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909560" y="31546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24,62 %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5623560" y="3813048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Klickrate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909560" y="3813048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11,91 %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5623560" y="4471416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CTOR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7909560" y="4471416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48,39 %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9875520" y="21945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FC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Statt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9875520" y="2514600"/>
            <a:ext cx="24688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</a:t>
            </a:r>
            <a:endParaRPr lang="en-US" sz="1800" dirty="0"/>
          </a:p>
          <a:p>
            <a:pPr marL="0" indent="0">
              <a:buNone/>
            </a:pPr>
            <a:r>
              <a:rPr lang="en-US" sz="180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 in</a:t>
            </a:r>
            <a:endParaRPr lang="en-US" sz="1800" dirty="0"/>
          </a:p>
          <a:p>
            <a:pPr marL="0" indent="0">
              <a:buNone/>
            </a:pPr>
            <a:r>
              <a:rPr lang="en-US" sz="1800" i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einer Mail</a:t>
            </a:r>
            <a:endParaRPr lang="en-US" sz="1800" dirty="0"/>
          </a:p>
        </p:txBody>
      </p:sp>
      <p:pic>
        <p:nvPicPr>
          <p:cNvPr id="24" name="Image 1" descr="assets/icon_arr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240" y="3749040"/>
            <a:ext cx="411480" cy="41148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9875520" y="427939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FC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funktioniert</a:t>
            </a:r>
            <a:endParaRPr lang="en-US" sz="1400" dirty="0"/>
          </a:p>
        </p:txBody>
      </p:sp>
      <p:sp>
        <p:nvSpPr>
          <p:cNvPr id="26" name="Text 22"/>
          <p:cNvSpPr/>
          <p:nvPr/>
        </p:nvSpPr>
        <p:spPr>
          <a:xfrm>
            <a:off x="9875520" y="4590288"/>
            <a:ext cx="2468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relevantes Thema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fokussiert</a:t>
            </a:r>
            <a:endParaRPr lang="en-US" sz="2000" dirty="0"/>
          </a:p>
        </p:txBody>
      </p:sp>
      <p:sp>
        <p:nvSpPr>
          <p:cNvPr id="27" name="Text 23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7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Update-Mails ermüden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8640" y="102412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Öffnungsrate bleibt stabil – die Klickrate bleibt konstant niedrig</a:t>
            </a:r>
            <a:endParaRPr lang="en-US" sz="1400" dirty="0"/>
          </a:p>
        </p:txBody>
      </p:sp>
      <p:graphicFrame>
        <p:nvGraphicFramePr>
          <p:cNvPr id="5" name="Chart 0"/>
          <p:cNvGraphicFramePr/>
          <p:nvPr/>
        </p:nvGraphicFramePr>
        <p:xfrm>
          <a:off x="548640" y="1737360"/>
          <a:ext cx="685800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hape 2"/>
          <p:cNvSpPr/>
          <p:nvPr/>
        </p:nvSpPr>
        <p:spPr>
          <a:xfrm>
            <a:off x="7772400" y="1737360"/>
            <a:ext cx="3840480" cy="4297680"/>
          </a:xfrm>
          <a:prstGeom prst="roundRect">
            <a:avLst>
              <a:gd name="adj" fmla="val 1429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7" name="Shape 3"/>
          <p:cNvSpPr/>
          <p:nvPr/>
        </p:nvSpPr>
        <p:spPr>
          <a:xfrm>
            <a:off x="8046720" y="2057400"/>
            <a:ext cx="548640" cy="548640"/>
          </a:xfrm>
          <a:prstGeom prst="ellipse">
            <a:avLst/>
          </a:prstGeom>
          <a:solidFill>
            <a:srgbClr val="76797C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8" name="Image 1" descr="assets/icon_tir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5592" y="2176272"/>
            <a:ext cx="310896" cy="31089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046720" y="283464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16–23 %</a:t>
            </a:r>
            <a:endParaRPr lang="en-US" sz="2600" dirty="0"/>
          </a:p>
        </p:txBody>
      </p:sp>
      <p:sp>
        <p:nvSpPr>
          <p:cNvPr id="10" name="Text 5"/>
          <p:cNvSpPr/>
          <p:nvPr/>
        </p:nvSpPr>
        <p:spPr>
          <a:xfrm>
            <a:off x="8046720" y="33375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Öffnungsrate bleibt akzeptabel über das gesamte Halbjahr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8046720" y="41605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8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meist 3–4 %</a:t>
            </a:r>
            <a:endParaRPr lang="en-US" sz="2600" dirty="0"/>
          </a:p>
        </p:txBody>
      </p:sp>
      <p:sp>
        <p:nvSpPr>
          <p:cNvPr id="12" name="Text 7"/>
          <p:cNvSpPr/>
          <p:nvPr/>
        </p:nvSpPr>
        <p:spPr>
          <a:xfrm>
            <a:off x="8046720" y="466344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Klickrate, selten über 6 % – wird gelesen, aber kaum aktiv genutzt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350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194560"/>
            <a:ext cx="6400800" cy="6400800"/>
          </a:xfrm>
          <a:prstGeom prst="ellipse">
            <a:avLst/>
          </a:prstGeom>
          <a:solidFill>
            <a:srgbClr val="06B2FF">
              <a:alpha val="10000"/>
            </a:srgbClr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3" name="Image 0" descr="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50292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in drei Sätzen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600200"/>
            <a:ext cx="594360" cy="594360"/>
          </a:xfrm>
          <a:prstGeom prst="ellipse">
            <a:avLst/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3"/>
          <p:cNvSpPr/>
          <p:nvPr/>
        </p:nvSpPr>
        <p:spPr>
          <a:xfrm>
            <a:off x="548640" y="16002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371600" y="155448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HR-Dilemmas erzielen etwa die doppelte Klickrate der klassischen Update-Mails.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48640" y="2560320"/>
            <a:ext cx="594360" cy="594360"/>
          </a:xfrm>
          <a:prstGeom prst="ellipse">
            <a:avLst/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Text 6"/>
          <p:cNvSpPr/>
          <p:nvPr/>
        </p:nvSpPr>
        <p:spPr>
          <a:xfrm>
            <a:off x="548640" y="25603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371600" y="251460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Einzelfokussierte Themenmails funktionieren mindestens genauso gut wie HR-Dilemmas – und deutlich besser als Update-Mails.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548640" y="3520440"/>
            <a:ext cx="594360" cy="594360"/>
          </a:xfrm>
          <a:prstGeom prst="ellipse">
            <a:avLst/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Text 9"/>
          <p:cNvSpPr/>
          <p:nvPr/>
        </p:nvSpPr>
        <p:spPr>
          <a:xfrm>
            <a:off x="548640" y="35204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371600" y="347472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stärksten Themen sind arbeitsrechtliche Risikofälle mit unmittelbarer Praxisrelevanz: Urlaub, Kündigung, Minijob, Entgelttransparenz, AGG.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548640" y="46177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FE3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Schritte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48640" y="5065776"/>
            <a:ext cx="91440" cy="91440"/>
          </a:xfrm>
          <a:prstGeom prst="ellipse">
            <a:avLst/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3"/>
          <p:cNvSpPr/>
          <p:nvPr/>
        </p:nvSpPr>
        <p:spPr>
          <a:xfrm>
            <a:off x="777240" y="500176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Themenmail-Format ausbauen – Versand alle 14 Tage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548640" y="5449824"/>
            <a:ext cx="91440" cy="91440"/>
          </a:xfrm>
          <a:prstGeom prst="ellipse">
            <a:avLst/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8" name="Text 15"/>
          <p:cNvSpPr/>
          <p:nvPr/>
        </p:nvSpPr>
        <p:spPr>
          <a:xfrm>
            <a:off x="777240" y="5385816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Update-Mail-Frequenz anpassen – nur noch alle 14 Tage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548640" y="5833872"/>
            <a:ext cx="91440" cy="91440"/>
          </a:xfrm>
          <a:prstGeom prst="ellipse">
            <a:avLst/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0" name="Text 17"/>
          <p:cNvSpPr/>
          <p:nvPr/>
        </p:nvSpPr>
        <p:spPr>
          <a:xfrm>
            <a:off x="777240" y="5769864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 zusätzlich etablieren – fest jeden Montag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FB7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Anhang: Alle Mailings im Überblick (1/2)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CTOR ≥ 40 % stark   ·   CTOR &lt; 25 % schwach</a:t>
            </a:r>
            <a:endParaRPr lang="en-US" sz="11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11064240" cy="473202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Mail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Netto-Empf.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Öffnungsrate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Unique Öffn.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Klickrate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Unique Klicks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CTOR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Abbestellrate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18.02.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1.780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18,48 %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329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3,71 %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66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20,06 %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25.02.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1.822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22,61 %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412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4,17 %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76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18,45 %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0,49 %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04.03.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1.730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19,54 %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338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6,01 %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104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30,77 %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11.03.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1.782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18,63 %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332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6,40 %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114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34,34 %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18.03.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1.826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20,76 %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379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4,65 %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85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22,43 %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25.03.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1.870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19,36 %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362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7,86 %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147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40,61 %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0,21 %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Urlaub verfällt (23.03.)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1.841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28,14 %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518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13,53 %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249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48,07 %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0,49 %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Abmahnung per Mail (30.03.)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1.865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26,86 %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501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9,44 %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176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35,13 %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0,75 %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01.04.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1.730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16,36 %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283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3,53 %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61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21,55 %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0,00 %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Kündigung Probezeit (07.04.)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1.731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28,71 %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497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11,90 %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206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41,45 %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0,69 %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08.04.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1.726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19,24 %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332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7,36 %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127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38,25 %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0,00 %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Mehrfachbeschäftigung (13.04.)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1.728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27,43 %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474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10,24 %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177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37,34 %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0,52 %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15.04.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1.709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17,73 %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303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3,22 %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55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18,15 %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Überstunden Minijob (20.04.)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1.688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25,18 %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425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11,49 %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194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45,65 %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0,47 %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Anhang: Alle Mailings im Überblick (2/2)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57200" y="777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CTOR ≥ 40 % stark   ·   CTOR &lt; 25 % schwach</a:t>
            </a:r>
            <a:endParaRPr lang="en-US" sz="11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11064240" cy="473202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Mail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Netto-Empf.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Öffnungsrate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Unique Öffn.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Klickrate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Unique Klicks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CTOR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Abbestellrate</a:t>
                      </a:r>
                      <a:endParaRPr lang="en-US" sz="100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50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Gehaltsunterschiede (27.04.)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1.727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25,59 %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442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10,42 %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180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40,72 %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29.04.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1.661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17,58 %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292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3,91 %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65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22,26 %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Säumniszuschläge (04.05.)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1.666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28,57 %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476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10,80 %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180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37,82 %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0,90 %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06.05.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1.690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18,82 %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318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3,43 %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58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18,24 %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Formfehler Zeugniskopf (11.05.)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1.690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24,56 %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415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9,41 %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159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38,31 %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0,53 %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13.05.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1.666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22,21 %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370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3,36 %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56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15,14 %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0,00 %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Phantomfalle (18.05.)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1.649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26,50 %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437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9,40 %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155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35,47 %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0,42 %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MPW 20.05.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1.692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22,64 %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383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4,08 %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69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B0413E"/>
                          </a:solidFill>
                        </a:rPr>
                        <a:t>18,02 %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0,06 %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Themenmail: Entgelttransparenzrichtlinie (03.06.)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1.767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22,52 %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398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11,54 %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204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51,26 %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Befristung ungültig (01.06.)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1.752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26,31 %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461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10,84 %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190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41,21 %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0,46 %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Erfahrener Mitarbeiter verlässt (08.06.)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1.769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22,84 %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404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7,41 %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131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2A33"/>
                          </a:solidFill>
                        </a:rPr>
                        <a:t>32,43 %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0,57 %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Update-Mail (09.06.)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1.787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31,23 %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558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16,17 %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289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51,79 %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0,45 %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HR-Dilemma: Krank im Urlaub (15.06.)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1.771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21,57 %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382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9,60 %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170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44,50 %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0,17 %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4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Themenmail: AGG-Hopper (17.06.)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1.763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24,62 %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434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11,91 %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210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E7A4D"/>
                          </a:solidFill>
                        </a:rPr>
                        <a:t>48,39 %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dirty="0">
                          <a:solidFill>
                            <a:srgbClr val="1E2A33"/>
                          </a:solidFill>
                        </a:rPr>
                        <a:t>0,11 %</a:t>
                      </a:r>
                      <a:endParaRPr lang="en-US" sz="950" dirty="0"/>
                    </a:p>
                  </a:txBody>
                  <a:tcPr anchor="ctr">
                    <a:lnL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4432" y="320040"/>
            <a:ext cx="1417320" cy="3814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Anhang: Die Original-Mails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8640" y="1024128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alle, die im Nachgang in die Tiefe gehen möchten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920240"/>
            <a:ext cx="3246120" cy="2926080"/>
          </a:xfrm>
          <a:prstGeom prst="roundRect">
            <a:avLst>
              <a:gd name="adj" fmla="val 2500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Shape 3"/>
          <p:cNvSpPr/>
          <p:nvPr/>
        </p:nvSpPr>
        <p:spPr>
          <a:xfrm>
            <a:off x="822960" y="2194560"/>
            <a:ext cx="640080" cy="640080"/>
          </a:xfrm>
          <a:prstGeom prst="ellipse">
            <a:avLst/>
          </a:prstGeom>
          <a:solidFill>
            <a:srgbClr val="135083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Image 1" descr="assets/icon_envelo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" y="2340864"/>
            <a:ext cx="347472" cy="3474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22960" y="297180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Update-Mail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822960" y="333756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09.06. · neues Rubriken-Design</a:t>
            </a:r>
            <a:endParaRPr lang="en-US" sz="1150" dirty="0"/>
          </a:p>
        </p:txBody>
      </p:sp>
      <p:sp>
        <p:nvSpPr>
          <p:cNvPr id="10" name="Shape 6">
            <a:hlinkClick r:id="rId5"/>
          </p:cNvPr>
          <p:cNvSpPr/>
          <p:nvPr/>
        </p:nvSpPr>
        <p:spPr>
          <a:xfrm>
            <a:off x="822960" y="4114800"/>
            <a:ext cx="2697480" cy="457200"/>
          </a:xfrm>
          <a:prstGeom prst="roundRect">
            <a:avLst>
              <a:gd name="adj" fmla="val 16000"/>
            </a:avLst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7">
            <a:hlinkClick r:id="rId5"/>
          </p:cNvPr>
          <p:cNvSpPr/>
          <p:nvPr/>
        </p:nvSpPr>
        <p:spPr>
          <a:xfrm>
            <a:off x="822960" y="41148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u="sng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 Online-Version  →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4114800" y="1920240"/>
            <a:ext cx="3246120" cy="2926080"/>
          </a:xfrm>
          <a:prstGeom prst="roundRect">
            <a:avLst>
              <a:gd name="adj" fmla="val 2500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3" name="Shape 9"/>
          <p:cNvSpPr/>
          <p:nvPr/>
        </p:nvSpPr>
        <p:spPr>
          <a:xfrm>
            <a:off x="4389120" y="2194560"/>
            <a:ext cx="640080" cy="640080"/>
          </a:xfrm>
          <a:prstGeom prst="ellipse">
            <a:avLst/>
          </a:prstGeom>
          <a:solidFill>
            <a:srgbClr val="135083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4" name="Image 2" descr="assets/icon_balanc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424" y="2340864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389120" y="297180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HR-Dilemma-Mail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4389120" y="333756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Verfällt Urlaub automatisch?</a:t>
            </a:r>
            <a:endParaRPr lang="en-US" sz="1150" dirty="0"/>
          </a:p>
        </p:txBody>
      </p:sp>
      <p:sp>
        <p:nvSpPr>
          <p:cNvPr id="17" name="Shape 12">
            <a:hlinkClick r:id="rId7"/>
          </p:cNvPr>
          <p:cNvSpPr/>
          <p:nvPr/>
        </p:nvSpPr>
        <p:spPr>
          <a:xfrm>
            <a:off x="4389120" y="4114800"/>
            <a:ext cx="2697480" cy="457200"/>
          </a:xfrm>
          <a:prstGeom prst="roundRect">
            <a:avLst>
              <a:gd name="adj" fmla="val 16000"/>
            </a:avLst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8" name="Text 13">
            <a:hlinkClick r:id="rId7"/>
          </p:cNvPr>
          <p:cNvSpPr/>
          <p:nvPr/>
        </p:nvSpPr>
        <p:spPr>
          <a:xfrm>
            <a:off x="4389120" y="41148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u="sng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 Online-Version  →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7680960" y="1920240"/>
            <a:ext cx="3246120" cy="2926080"/>
          </a:xfrm>
          <a:prstGeom prst="roundRect">
            <a:avLst>
              <a:gd name="adj" fmla="val 2500"/>
            </a:avLst>
          </a:prstGeom>
          <a:solidFill>
            <a:srgbClr val="F4F8FB"/>
          </a:solidFill>
          <a:ln/>
          <a:effectLst>
            <a:outerShdw blurRad="101600" dist="38100" dir="2700000" algn="bl" rotWithShape="0">
              <a:srgbClr val="1E2A33">
                <a:alpha val="12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20" name="Shape 15"/>
          <p:cNvSpPr/>
          <p:nvPr/>
        </p:nvSpPr>
        <p:spPr>
          <a:xfrm>
            <a:off x="7955280" y="2194560"/>
            <a:ext cx="640080" cy="640080"/>
          </a:xfrm>
          <a:prstGeom prst="ellipse">
            <a:avLst/>
          </a:prstGeom>
          <a:solidFill>
            <a:srgbClr val="135083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1" name="Image 3" descr="assets/icon_bullsey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1584" y="2340864"/>
            <a:ext cx="347472" cy="34747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955280" y="2971800"/>
            <a:ext cx="2697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Themenmail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7955280" y="3337560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Entgelttransparenz</a:t>
            </a:r>
            <a:endParaRPr lang="en-US" sz="1150" dirty="0"/>
          </a:p>
        </p:txBody>
      </p:sp>
      <p:sp>
        <p:nvSpPr>
          <p:cNvPr id="24" name="Shape 18">
            <a:hlinkClick r:id="rId9"/>
          </p:cNvPr>
          <p:cNvSpPr/>
          <p:nvPr/>
        </p:nvSpPr>
        <p:spPr>
          <a:xfrm>
            <a:off x="7955280" y="4114800"/>
            <a:ext cx="2697480" cy="457200"/>
          </a:xfrm>
          <a:prstGeom prst="roundRect">
            <a:avLst>
              <a:gd name="adj" fmla="val 16000"/>
            </a:avLst>
          </a:prstGeom>
          <a:solidFill>
            <a:srgbClr val="06B2FF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5" name="Text 19">
            <a:hlinkClick r:id="rId9"/>
          </p:cNvPr>
          <p:cNvSpPr/>
          <p:nvPr/>
        </p:nvSpPr>
        <p:spPr>
          <a:xfrm>
            <a:off x="7955280" y="411480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u="sng" dirty="0">
                <a:solidFill>
                  <a:srgbClr val="135083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Zur Online-Version  →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0" y="6446520"/>
            <a:ext cx="117317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8B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5f3c0c8-cb47-4a26-91a1-a44bb4539247" xsi:nil="true"/>
    <lcf76f155ced4ddcb4097134ff3c332f xmlns="bbb3f655-f267-4a84-b742-532fbc77d0a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9C0657C80C9EB42A8AE8AF1E32C18B5" ma:contentTypeVersion="19" ma:contentTypeDescription="Ein neues Dokument erstellen." ma:contentTypeScope="" ma:versionID="2258e4f82c8c16334a437732c5a32543">
  <xsd:schema xmlns:xsd="http://www.w3.org/2001/XMLSchema" xmlns:xs="http://www.w3.org/2001/XMLSchema" xmlns:p="http://schemas.microsoft.com/office/2006/metadata/properties" xmlns:ns2="bbb3f655-f267-4a84-b742-532fbc77d0ab" xmlns:ns3="f5f3c0c8-cb47-4a26-91a1-a44bb4539247" targetNamespace="http://schemas.microsoft.com/office/2006/metadata/properties" ma:root="true" ma:fieldsID="b755c26e4060fd18c2cddd9d5f6c6cbf" ns2:_="" ns3:_="">
    <xsd:import namespace="bbb3f655-f267-4a84-b742-532fbc77d0ab"/>
    <xsd:import namespace="f5f3c0c8-cb47-4a26-91a1-a44bb45392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b3f655-f267-4a84-b742-532fbc77d0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0a4a64a0-82bc-48a6-9867-8208b236f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3c0c8-cb47-4a26-91a1-a44bb45392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bcdc34-3acf-42b1-abfa-b6ef944057a8}" ma:internalName="TaxCatchAll" ma:showField="CatchAllData" ma:web="f5f3c0c8-cb47-4a26-91a1-a44bb45392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D4852D-A360-4A74-80FC-73461E280ED7}">
  <ds:schemaRefs>
    <ds:schemaRef ds:uri="http://schemas.microsoft.com/office/2006/metadata/properties"/>
    <ds:schemaRef ds:uri="http://schemas.microsoft.com/office/infopath/2007/PartnerControls"/>
    <ds:schemaRef ds:uri="f5f3c0c8-cb47-4a26-91a1-a44bb4539247"/>
    <ds:schemaRef ds:uri="bbb3f655-f267-4a84-b742-532fbc77d0ab"/>
  </ds:schemaRefs>
</ds:datastoreItem>
</file>

<file path=customXml/itemProps2.xml><?xml version="1.0" encoding="utf-8"?>
<ds:datastoreItem xmlns:ds="http://schemas.openxmlformats.org/officeDocument/2006/customXml" ds:itemID="{0D228801-129A-424C-9868-00B79F6913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C53F01-AB81-440E-A874-554F5F2795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b3f655-f267-4a84-b742-532fbc77d0ab"/>
    <ds:schemaRef ds:uri="f5f3c0c8-cb47-4a26-91a1-a44bb45392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981</Words>
  <Application>Microsoft Office PowerPoint</Application>
  <PresentationFormat>Breitbild</PresentationFormat>
  <Paragraphs>370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Mailing-Performance 2026</dc:title>
  <dc:subject>PptxGenJS Presentation</dc:subject>
  <dc:creator>Mein PERSONALWISSEN</dc:creator>
  <cp:lastModifiedBy>VSw - Viktoria Heinrich</cp:lastModifiedBy>
  <cp:revision>3</cp:revision>
  <dcterms:created xsi:type="dcterms:W3CDTF">2026-06-22T05:32:31Z</dcterms:created>
  <dcterms:modified xsi:type="dcterms:W3CDTF">2026-06-25T14:14:05Z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0x010100E9C0657C80C9EB42A8AE8AF1E32C18B5</vt:lpwstr>
  </property>
  <property fmtid="{D5CDD505-2E9C-101B-9397-08002B2CF9AE}" pid="3" name="MediaServiceImageTags">
    <vt:lpwstr/>
  </property>
</Properties>
</file>